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31.10.2024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31.10.2024</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31.10.2024</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31.10.2024</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fade thruBlk="1"/>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860032" y="4797152"/>
            <a:ext cx="4064496" cy="1752600"/>
          </a:xfrm>
        </p:spPr>
        <p:txBody>
          <a:bodyPr/>
          <a:lstStyle/>
          <a:p>
            <a:r>
              <a:rPr lang="ru-RU" dirty="0" smtClean="0"/>
              <a:t>ВЫПОЛНИЛ ПЕДАГОГ ДОПОЛНИТЕЛЬНОГО ОБРАЗВОНИЯ </a:t>
            </a:r>
            <a:r>
              <a:rPr lang="ru-RU" dirty="0" err="1" smtClean="0"/>
              <a:t>Жердевского</a:t>
            </a:r>
            <a:r>
              <a:rPr lang="ru-RU" dirty="0" smtClean="0"/>
              <a:t> Дома детского творчества</a:t>
            </a:r>
          </a:p>
          <a:p>
            <a:r>
              <a:rPr lang="ru-RU" dirty="0" err="1" smtClean="0"/>
              <a:t>Жигульская</a:t>
            </a:r>
            <a:r>
              <a:rPr lang="ru-RU" dirty="0" smtClean="0"/>
              <a:t> т.в.</a:t>
            </a:r>
            <a:endParaRPr lang="ru-RU" dirty="0"/>
          </a:p>
        </p:txBody>
      </p:sp>
      <p:sp>
        <p:nvSpPr>
          <p:cNvPr id="2" name="Заголовок 1"/>
          <p:cNvSpPr>
            <a:spLocks noGrp="1"/>
          </p:cNvSpPr>
          <p:nvPr>
            <p:ph type="ctrTitle"/>
          </p:nvPr>
        </p:nvSpPr>
        <p:spPr/>
        <p:txBody>
          <a:bodyPr/>
          <a:lstStyle/>
          <a:p>
            <a:r>
              <a:rPr lang="ru-RU" dirty="0" smtClean="0"/>
              <a:t>Роль рисования в развитии ребенка.</a:t>
            </a:r>
            <a:endParaRPr lang="ru-RU" dirty="0"/>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работы:</a:t>
            </a:r>
            <a:endParaRPr lang="ru-RU" dirty="0"/>
          </a:p>
        </p:txBody>
      </p:sp>
      <p:sp>
        <p:nvSpPr>
          <p:cNvPr id="3" name="Содержимое 2"/>
          <p:cNvSpPr>
            <a:spLocks noGrp="1"/>
          </p:cNvSpPr>
          <p:nvPr>
            <p:ph sz="quarter" idx="1"/>
          </p:nvPr>
        </p:nvSpPr>
        <p:spPr/>
        <p:txBody>
          <a:bodyPr/>
          <a:lstStyle/>
          <a:p>
            <a:pPr>
              <a:buNone/>
            </a:pPr>
            <a:r>
              <a:rPr lang="ru-RU" dirty="0" smtClean="0"/>
              <a:t>Показать важность рисования в развитии каждого ребенка, и как это может повлиять на него.</a:t>
            </a:r>
            <a:endParaRPr lang="ru-RU"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4294967295"/>
          </p:nvPr>
        </p:nvSpPr>
        <p:spPr>
          <a:xfrm>
            <a:off x="323528" y="620688"/>
            <a:ext cx="4464496" cy="5472608"/>
          </a:xfrm>
        </p:spPr>
        <p:txBody>
          <a:bodyPr>
            <a:normAutofit fontScale="85000" lnSpcReduction="10000"/>
          </a:bodyPr>
          <a:lstStyle/>
          <a:p>
            <a:pPr>
              <a:buNone/>
            </a:pPr>
            <a:r>
              <a:rPr lang="ru-RU" dirty="0" smtClean="0"/>
              <a:t>Без музыкального слуха ребёнку нечего делать в музыкальной школе, при чрезмерной стеснительности ребёнку будет трудно на театральной сцене, а вот рисунок  подходит для любого ребёнка – в нём можно выплеснуть свои эмоции, для этого не нужны грандиозные умения, и это не менее увлекательно, чем играть со сверстниками в карты. Вот почему изобразительное искусство для детей играет такую важную роль.</a:t>
            </a:r>
            <a:endParaRPr lang="ru-RU" dirty="0"/>
          </a:p>
        </p:txBody>
      </p:sp>
      <p:sp>
        <p:nvSpPr>
          <p:cNvPr id="1026" name="AutoShape 2" descr="blob:https://web.telegram.org/75cd0e0b-31d7-4d1e-b45b-65b3a95bd1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blob:https://web.telegram.org/75cd0e0b-31d7-4d1e-b45b-65b3a95bd1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0" name="AutoShape 6" descr="blob:https://web.telegram.org/75cd0e0b-31d7-4d1e-b45b-65b3a95bd1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7" name="Рисунок 6" descr="75cd0e0b-31d7-4d1e-b45b-65b3a95bd1de.jfif"/>
          <p:cNvPicPr>
            <a:picLocks noChangeAspect="1"/>
          </p:cNvPicPr>
          <p:nvPr/>
        </p:nvPicPr>
        <p:blipFill>
          <a:blip r:embed="rId2" cstate="print"/>
          <a:stretch>
            <a:fillRect/>
          </a:stretch>
        </p:blipFill>
        <p:spPr>
          <a:xfrm>
            <a:off x="4788024" y="1844824"/>
            <a:ext cx="4091947" cy="3068960"/>
          </a:xfrm>
          <a:prstGeom prst="rect">
            <a:avLst/>
          </a:prstGeom>
        </p:spPr>
      </p:pic>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28600"/>
            <a:ext cx="8534400" cy="758825"/>
          </a:xfrm>
        </p:spPr>
        <p:txBody>
          <a:bodyPr/>
          <a:lstStyle/>
          <a:p>
            <a:r>
              <a:rPr lang="ru-RU" dirty="0" smtClean="0"/>
              <a:t>Рисование – что это такое?</a:t>
            </a:r>
            <a:endParaRPr lang="ru-RU" dirty="0"/>
          </a:p>
        </p:txBody>
      </p:sp>
      <p:sp>
        <p:nvSpPr>
          <p:cNvPr id="4" name="Содержимое 3"/>
          <p:cNvSpPr>
            <a:spLocks noGrp="1"/>
          </p:cNvSpPr>
          <p:nvPr>
            <p:ph sz="half" idx="4294967295"/>
          </p:nvPr>
        </p:nvSpPr>
        <p:spPr>
          <a:xfrm>
            <a:off x="251520" y="1268760"/>
            <a:ext cx="8316416" cy="5184576"/>
          </a:xfrm>
        </p:spPr>
        <p:txBody>
          <a:bodyPr>
            <a:normAutofit fontScale="77500" lnSpcReduction="20000"/>
          </a:bodyPr>
          <a:lstStyle/>
          <a:p>
            <a:pPr>
              <a:buNone/>
            </a:pPr>
            <a:r>
              <a:rPr lang="ru-RU" dirty="0" smtClean="0"/>
              <a:t>Рисование является одним из самых интересных видов творческой деятельности детей дошкольного возраста. Рисуя, ребенок развивает себя как физически, так и умственно, так как функционирование мелкой моторики напрямую влияет на работу мозга. Для создания рисунка необходимо приложить усилия, осуществить трудовые действия, овладеть определенными умениями. Изобразительная деятельность дошкольников учит их преодолевать трудности, проявлять трудовые усилия, овладевать трудовыми навыками. Сначала у детей возникает интерес к движению карандаша или кисти, к следам оставляемыми ими на бумаге; постепенно появляются новые мотивы творчества - желание получить результат, создать определенное изображение. Занимаясь рисованием,  дети узнают разные материалы (бумага, краски, мелки и др.), знакомятся с их свойствами, выразительными возможностями, приобретают навыки работы с ними.   В процессе анализа работ в конце занятия дети рассказывают о своих рисунках и  высказывают суждения о работах других детей.</a:t>
            </a:r>
            <a:endParaRPr lang="ru-RU" dirty="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20688"/>
            <a:ext cx="4464496" cy="5355312"/>
          </a:xfrm>
          <a:prstGeom prst="rect">
            <a:avLst/>
          </a:prstGeom>
        </p:spPr>
        <p:txBody>
          <a:bodyPr wrap="square">
            <a:spAutoFit/>
          </a:bodyPr>
          <a:lstStyle/>
          <a:p>
            <a:r>
              <a:rPr lang="ru-RU" dirty="0" smtClean="0"/>
              <a:t>Хорошо рисующие дети логичнее рассуждают, больше замечают, внимательнее слушают. Занятия изобразительным искусством тренируют кисть и пальцы ребенка, что создает благоприятные условия для становления навыка письма. Создание образов и фантазий способствует развитию логического и пространственного мышления, развитию ассоциативного мышления, необходимых при освоении математики. Рисование - важнейшее средство эстетического воспитания. А художники Древней Греции считали, что обучение рисованию необходимо не только для многих практических ремесел, но и важно для общего образования и воспитания.</a:t>
            </a:r>
            <a:endParaRPr lang="ru-RU" dirty="0"/>
          </a:p>
        </p:txBody>
      </p:sp>
      <p:sp>
        <p:nvSpPr>
          <p:cNvPr id="16386" name="AutoShape 2" descr="blob:https://web.telegram.org/dfbbb054-e29e-4403-b653-0797655c313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4" name="Рисунок 3" descr="53a555e2-4193-4f95-b672-0dcb27149ff4.jfif"/>
          <p:cNvPicPr>
            <a:picLocks noChangeAspect="1"/>
          </p:cNvPicPr>
          <p:nvPr/>
        </p:nvPicPr>
        <p:blipFill>
          <a:blip r:embed="rId2" cstate="print"/>
          <a:stretch>
            <a:fillRect/>
          </a:stretch>
        </p:blipFill>
        <p:spPr>
          <a:xfrm>
            <a:off x="4860032" y="260648"/>
            <a:ext cx="3995936" cy="2996952"/>
          </a:xfrm>
          <a:prstGeom prst="rect">
            <a:avLst/>
          </a:prstGeom>
        </p:spPr>
      </p:pic>
      <p:pic>
        <p:nvPicPr>
          <p:cNvPr id="5" name="Рисунок 4" descr="68e261df-8226-4c50-99c7-68e70f9570c1.jfif"/>
          <p:cNvPicPr>
            <a:picLocks noChangeAspect="1"/>
          </p:cNvPicPr>
          <p:nvPr/>
        </p:nvPicPr>
        <p:blipFill>
          <a:blip r:embed="rId3" cstate="print"/>
          <a:stretch>
            <a:fillRect/>
          </a:stretch>
        </p:blipFill>
        <p:spPr>
          <a:xfrm>
            <a:off x="4860032" y="3356992"/>
            <a:ext cx="3995936" cy="2996952"/>
          </a:xfrm>
          <a:prstGeom prst="rect">
            <a:avLst/>
          </a:prstGeom>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23528" y="0"/>
            <a:ext cx="8534400" cy="758825"/>
          </a:xfrm>
        </p:spPr>
        <p:txBody>
          <a:bodyPr/>
          <a:lstStyle/>
          <a:p>
            <a:r>
              <a:rPr lang="ru-RU" dirty="0" smtClean="0"/>
              <a:t>Польза рисования</a:t>
            </a:r>
            <a:endParaRPr lang="ru-RU" dirty="0"/>
          </a:p>
        </p:txBody>
      </p:sp>
      <p:sp>
        <p:nvSpPr>
          <p:cNvPr id="3" name="Содержимое 2"/>
          <p:cNvSpPr>
            <a:spLocks noGrp="1"/>
          </p:cNvSpPr>
          <p:nvPr>
            <p:ph sz="half" idx="4294967295"/>
          </p:nvPr>
        </p:nvSpPr>
        <p:spPr>
          <a:xfrm>
            <a:off x="323528" y="908720"/>
            <a:ext cx="5184576" cy="5688632"/>
          </a:xfrm>
        </p:spPr>
        <p:txBody>
          <a:bodyPr>
            <a:normAutofit fontScale="70000" lnSpcReduction="20000"/>
          </a:bodyPr>
          <a:lstStyle/>
          <a:p>
            <a:r>
              <a:rPr lang="ru-RU" i="1" dirty="0" smtClean="0"/>
              <a:t>Развивает </a:t>
            </a:r>
            <a:r>
              <a:rPr lang="ru-RU" i="1" dirty="0" smtClean="0"/>
              <a:t>усидчивость и аккуратность</a:t>
            </a:r>
            <a:r>
              <a:rPr lang="ru-RU" i="1" dirty="0" smtClean="0"/>
              <a:t>.</a:t>
            </a:r>
            <a:r>
              <a:rPr lang="ru-RU" dirty="0" smtClean="0"/>
              <a:t> Удержать карандаш в руке — непростая задача для ребёнка, а изображение конкретного предмета и вовсе кропотливое и сложное занятие рисунок – это дело не 5-ти минут, для него нужна усидчивость, терпение, стремление, настойчивость и желание довести дело до конца. А эти качества личности являются очень важными в последующей </a:t>
            </a:r>
            <a:r>
              <a:rPr lang="ru-RU" dirty="0" smtClean="0"/>
              <a:t>жизни.</a:t>
            </a:r>
            <a:endParaRPr lang="ru-RU" dirty="0" smtClean="0"/>
          </a:p>
          <a:p>
            <a:r>
              <a:rPr lang="ru-RU" i="1" dirty="0" smtClean="0"/>
              <a:t>Тренируют </a:t>
            </a:r>
            <a:r>
              <a:rPr lang="ru-RU" i="1" dirty="0" smtClean="0"/>
              <a:t>память, внимание, улучшают пространственное </a:t>
            </a:r>
            <a:r>
              <a:rPr lang="ru-RU" i="1" dirty="0" smtClean="0"/>
              <a:t>воображение. </a:t>
            </a:r>
            <a:r>
              <a:rPr lang="ru-RU" dirty="0" smtClean="0"/>
              <a:t>Развивая </a:t>
            </a:r>
            <a:r>
              <a:rPr lang="ru-RU" dirty="0" smtClean="0"/>
              <a:t>ассоциативное мышление, навыки ориентации в пространстве, проецирования на плоскости, рисование важно для школьников как ключ к пониманию математических, физических моделей и освоению других </a:t>
            </a:r>
            <a:r>
              <a:rPr lang="ru-RU" dirty="0" smtClean="0"/>
              <a:t>дисциплин.</a:t>
            </a:r>
            <a:endParaRPr lang="ru-RU" dirty="0" smtClean="0"/>
          </a:p>
          <a:p>
            <a:endParaRPr lang="ru-RU" dirty="0"/>
          </a:p>
        </p:txBody>
      </p:sp>
      <p:pic>
        <p:nvPicPr>
          <p:cNvPr id="5" name="Рисунок 4" descr="4a95163f-f1c0-4216-a309-9d589b737695.jfif"/>
          <p:cNvPicPr>
            <a:picLocks noChangeAspect="1"/>
          </p:cNvPicPr>
          <p:nvPr/>
        </p:nvPicPr>
        <p:blipFill>
          <a:blip r:embed="rId2" cstate="print"/>
          <a:stretch>
            <a:fillRect/>
          </a:stretch>
        </p:blipFill>
        <p:spPr>
          <a:xfrm>
            <a:off x="5220072" y="1124744"/>
            <a:ext cx="3659899" cy="2744924"/>
          </a:xfrm>
          <a:prstGeom prst="rect">
            <a:avLst/>
          </a:prstGeom>
        </p:spPr>
      </p:pic>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quarter" idx="4294967295"/>
          </p:nvPr>
        </p:nvSpPr>
        <p:spPr>
          <a:xfrm>
            <a:off x="0" y="188640"/>
            <a:ext cx="6012160" cy="6669360"/>
          </a:xfrm>
        </p:spPr>
        <p:txBody>
          <a:bodyPr>
            <a:normAutofit fontScale="70000" lnSpcReduction="20000"/>
          </a:bodyPr>
          <a:lstStyle/>
          <a:p>
            <a:r>
              <a:rPr lang="ru-RU" i="1" dirty="0" smtClean="0"/>
              <a:t>Развивает мелкую </a:t>
            </a:r>
            <a:r>
              <a:rPr lang="ru-RU" i="1" dirty="0" smtClean="0"/>
              <a:t>моторику</a:t>
            </a:r>
            <a:r>
              <a:rPr lang="ru-RU" dirty="0" smtClean="0"/>
              <a:t>. Рисование </a:t>
            </a:r>
            <a:r>
              <a:rPr lang="ru-RU" dirty="0" smtClean="0"/>
              <a:t>оказывает влияние на то, что принято называть «мелкой моторикой», то есть ребенок развивает кисти рук, пальцы. Это тонкие координации, которые с одной стороны укрепляют связи между нейронами мозга и нервами в кистях. С другой же стороны - обратные сигналы от непослушных еще пальцев заставляют мозг обрабатывать новые массивы информации и, следовательно, развиваться. Чем лучше он освоит этот этап, тем быстрее разовьётся речь.</a:t>
            </a:r>
          </a:p>
          <a:p>
            <a:r>
              <a:rPr lang="ru-RU" i="1" dirty="0" smtClean="0"/>
              <a:t>ориентирует на </a:t>
            </a:r>
            <a:r>
              <a:rPr lang="ru-RU" i="1" dirty="0" smtClean="0"/>
              <a:t>результат</a:t>
            </a:r>
            <a:r>
              <a:rPr lang="ru-RU" dirty="0" smtClean="0"/>
              <a:t>. В </a:t>
            </a:r>
            <a:r>
              <a:rPr lang="ru-RU" dirty="0" smtClean="0"/>
              <a:t>процессе работы ребенок получает реальный результат – рисунок. Это учит его </a:t>
            </a:r>
            <a:r>
              <a:rPr lang="ru-RU" dirty="0" err="1" smtClean="0"/>
              <a:t>целеполаганию</a:t>
            </a:r>
            <a:r>
              <a:rPr lang="ru-RU" dirty="0" smtClean="0"/>
              <a:t> и формирует ориентацию на результативную деятельность;</a:t>
            </a:r>
          </a:p>
          <a:p>
            <a:r>
              <a:rPr lang="ru-RU" i="1" dirty="0" smtClean="0"/>
              <a:t>развивают творческий потенциал.</a:t>
            </a:r>
            <a:r>
              <a:rPr lang="ru-RU" dirty="0" smtClean="0"/>
              <a:t> </a:t>
            </a:r>
            <a:r>
              <a:rPr lang="ru-RU" dirty="0" smtClean="0"/>
              <a:t>Создание </a:t>
            </a:r>
            <a:r>
              <a:rPr lang="ru-RU" dirty="0" smtClean="0"/>
              <a:t>рисунка или картины требует от ребенка экспериментирования, индивидуального видения предметов, предполагает </a:t>
            </a:r>
            <a:r>
              <a:rPr lang="ru-RU" dirty="0" err="1" smtClean="0"/>
              <a:t>креативность</a:t>
            </a:r>
            <a:r>
              <a:rPr lang="ru-RU" dirty="0" smtClean="0"/>
              <a:t> подхода к творческому процессу, именно в процессе работы над рисунком ребенок учится воспринимать свои ошибки - а как шанс создать нечто новое и уникальное. Такой подход помогает художнику раскрепоститься, стать самостоятельней и </a:t>
            </a:r>
            <a:r>
              <a:rPr lang="ru-RU" dirty="0" smtClean="0"/>
              <a:t>успешней.</a:t>
            </a:r>
            <a:endParaRPr lang="ru-RU" dirty="0" smtClean="0"/>
          </a:p>
          <a:p>
            <a:endParaRPr lang="ru-RU" dirty="0"/>
          </a:p>
        </p:txBody>
      </p:sp>
      <p:pic>
        <p:nvPicPr>
          <p:cNvPr id="5" name="Рисунок 4" descr="17759df2-b8ff-49f1-9e47-8028e87d6e48.jfif"/>
          <p:cNvPicPr>
            <a:picLocks noChangeAspect="1"/>
          </p:cNvPicPr>
          <p:nvPr/>
        </p:nvPicPr>
        <p:blipFill>
          <a:blip r:embed="rId2" cstate="print"/>
          <a:stretch>
            <a:fillRect/>
          </a:stretch>
        </p:blipFill>
        <p:spPr>
          <a:xfrm>
            <a:off x="5724128" y="1484784"/>
            <a:ext cx="3264363" cy="2448272"/>
          </a:xfrm>
          <a:prstGeom prst="rect">
            <a:avLst/>
          </a:prstGeom>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a:t>
            </a:r>
            <a:endParaRPr lang="ru-RU" dirty="0"/>
          </a:p>
        </p:txBody>
      </p:sp>
      <p:sp>
        <p:nvSpPr>
          <p:cNvPr id="3" name="Содержимое 2"/>
          <p:cNvSpPr>
            <a:spLocks noGrp="1"/>
          </p:cNvSpPr>
          <p:nvPr>
            <p:ph sz="quarter" idx="1"/>
          </p:nvPr>
        </p:nvSpPr>
        <p:spPr>
          <a:xfrm>
            <a:off x="301752" y="1196752"/>
            <a:ext cx="4630288" cy="5256584"/>
          </a:xfrm>
        </p:spPr>
        <p:txBody>
          <a:bodyPr>
            <a:normAutofit fontScale="77500" lnSpcReduction="20000"/>
          </a:bodyPr>
          <a:lstStyle/>
          <a:p>
            <a:pPr>
              <a:buNone/>
            </a:pPr>
            <a:r>
              <a:rPr lang="ru-RU" dirty="0" smtClean="0"/>
              <a:t/>
            </a:r>
            <a:br>
              <a:rPr lang="ru-RU" dirty="0" smtClean="0"/>
            </a:br>
            <a:r>
              <a:rPr lang="ru-RU" dirty="0" smtClean="0"/>
              <a:t>Таким образом, «Рисование помогает смотреть на мир иными, новыми глазами, начинаешь ещё сильнее любить природу, людей и животных. Начинаешь ещё сильнее всё ценить! Сам же процесс рисования вызывает неимоверные, восхитительные эмоции. Человек духовно обогащается и растёт над собой, развивается и раскрывает свои скрытые способности. Рисовать надо, чтобы быть счастливым и дарить миру добро и красоту», - </a:t>
            </a:r>
            <a:r>
              <a:rPr lang="ru-RU" dirty="0" err="1" smtClean="0"/>
              <a:t>Вреж</a:t>
            </a:r>
            <a:r>
              <a:rPr lang="ru-RU" dirty="0" smtClean="0"/>
              <a:t> </a:t>
            </a:r>
            <a:r>
              <a:rPr lang="ru-RU" dirty="0" err="1" smtClean="0"/>
              <a:t>Киракосян</a:t>
            </a:r>
            <a:r>
              <a:rPr lang="ru-RU" dirty="0" smtClean="0"/>
              <a:t>.</a:t>
            </a:r>
            <a:endParaRPr lang="ru-RU" dirty="0"/>
          </a:p>
        </p:txBody>
      </p:sp>
      <p:sp>
        <p:nvSpPr>
          <p:cNvPr id="18434" name="AutoShape 2" descr="blob:https://web.telegram.org/2579d8e3-5ca8-43ab-bd21-35c89703ace8"/>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5" name="Рисунок 4" descr="2579d8e3-5ca8-43ab-bd21-35c89703ace8.jfif"/>
          <p:cNvPicPr>
            <a:picLocks noChangeAspect="1"/>
          </p:cNvPicPr>
          <p:nvPr/>
        </p:nvPicPr>
        <p:blipFill>
          <a:blip r:embed="rId2" cstate="print"/>
          <a:stretch>
            <a:fillRect/>
          </a:stretch>
        </p:blipFill>
        <p:spPr>
          <a:xfrm>
            <a:off x="5220072" y="1412776"/>
            <a:ext cx="3705876" cy="4941168"/>
          </a:xfrm>
          <a:prstGeom prst="rect">
            <a:avLst/>
          </a:prstGeom>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9512" y="2492896"/>
            <a:ext cx="8534400" cy="758825"/>
          </a:xfrm>
        </p:spPr>
        <p:txBody>
          <a:bodyPr/>
          <a:lstStyle/>
          <a:p>
            <a:r>
              <a:rPr lang="ru-RU" dirty="0" smtClean="0"/>
              <a:t>Спасибо за внимание!</a:t>
            </a:r>
            <a:endParaRPr lang="ru-RU" dirty="0"/>
          </a:p>
        </p:txBody>
      </p:sp>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TotalTime>
  <Words>282</Words>
  <Application>Microsoft Office PowerPoint</Application>
  <PresentationFormat>Экран (4:3)</PresentationFormat>
  <Paragraphs>18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Официальная</vt:lpstr>
      <vt:lpstr>Роль рисования в развитии ребенка.</vt:lpstr>
      <vt:lpstr>Цель работы:</vt:lpstr>
      <vt:lpstr>Слайд 3</vt:lpstr>
      <vt:lpstr>Рисование – что это такое?</vt:lpstr>
      <vt:lpstr>Слайд 5</vt:lpstr>
      <vt:lpstr>Польза рисования</vt:lpstr>
      <vt:lpstr>Слайд 7</vt:lpstr>
      <vt:lpstr>Вывод:</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Роль рисования в развитии ребенка.</dc:title>
  <dc:creator>lizaz</dc:creator>
  <cp:lastModifiedBy>lizaz</cp:lastModifiedBy>
  <cp:revision>4</cp:revision>
  <dcterms:created xsi:type="dcterms:W3CDTF">2024-10-31T19:32:56Z</dcterms:created>
  <dcterms:modified xsi:type="dcterms:W3CDTF">2024-10-31T19:54:55Z</dcterms:modified>
</cp:coreProperties>
</file>